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6"/>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70" d="100"/>
          <a:sy n="70" d="100"/>
        </p:scale>
        <p:origin x="1171" y="4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12/13/2021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12/13/2021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31607" y="3308084"/>
            <a:ext cx="6858000" cy="1367896"/>
          </a:xfrm>
        </p:spPr>
        <p:txBody>
          <a:bodyPr>
            <a:normAutofit fontScale="90000"/>
          </a:bodyPr>
          <a:lstStyle/>
          <a:p>
            <a:pPr algn="ctr"/>
            <a:r>
              <a:rPr lang="en-US" dirty="0"/>
              <a:t>Finding personality groups using the big five personality traits and clustering</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F9F5DF-C7EF-4435-B716-81CDA83AD12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extraversion</a:t>
            </a:r>
          </a:p>
        </p:txBody>
      </p:sp>
      <p:sp>
        <p:nvSpPr>
          <p:cNvPr id="9" name="Content Placeholder 8">
            <a:extLst>
              <a:ext uri="{FF2B5EF4-FFF2-40B4-BE49-F238E27FC236}">
                <a16:creationId xmlns:a16="http://schemas.microsoft.com/office/drawing/2014/main" id="{9BF86A11-D2FF-43A7-95E2-4E32336D1927}"/>
              </a:ext>
            </a:extLst>
          </p:cNvPr>
          <p:cNvSpPr>
            <a:spLocks noGrp="1"/>
          </p:cNvSpPr>
          <p:nvPr>
            <p:ph idx="1"/>
          </p:nvPr>
        </p:nvSpPr>
        <p:spPr>
          <a:xfrm>
            <a:off x="782325" y="2782261"/>
            <a:ext cx="2862444" cy="3957302"/>
          </a:xfrm>
        </p:spPr>
        <p:txBody>
          <a:bodyPr>
            <a:normAutofit/>
          </a:bodyPr>
          <a:lstStyle/>
          <a:p>
            <a:r>
              <a:rPr lang="en-US" sz="1400" dirty="0">
                <a:solidFill>
                  <a:srgbClr val="FFFFFF"/>
                </a:solidFill>
              </a:rPr>
              <a:t>Conclusions:</a:t>
            </a:r>
            <a:endParaRPr lang="en-US" sz="1000" dirty="0">
              <a:solidFill>
                <a:srgbClr val="FFFFFF"/>
              </a:solidFill>
            </a:endParaRPr>
          </a:p>
          <a:p>
            <a:r>
              <a:rPr lang="en-US" sz="1400" dirty="0">
                <a:solidFill>
                  <a:srgbClr val="FFFFFF"/>
                </a:solidFill>
              </a:rPr>
              <a:t>People tend to be comfortable starting conversations but will not talk to a lot of different people at parties.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Chart, treemap chart&#10;&#10;Description automatically generated">
            <a:extLst>
              <a:ext uri="{FF2B5EF4-FFF2-40B4-BE49-F238E27FC236}">
                <a16:creationId xmlns:a16="http://schemas.microsoft.com/office/drawing/2014/main" id="{16EE7505-EAFA-4AAB-9FED-BD9B030BDA73}"/>
              </a:ext>
            </a:extLst>
          </p:cNvPr>
          <p:cNvPicPr>
            <a:picLocks noChangeAspect="1"/>
          </p:cNvPicPr>
          <p:nvPr/>
        </p:nvPicPr>
        <p:blipFill>
          <a:blip r:embed="rId3"/>
          <a:stretch>
            <a:fillRect/>
          </a:stretch>
        </p:blipFill>
        <p:spPr>
          <a:xfrm>
            <a:off x="5023989" y="643467"/>
            <a:ext cx="6219622" cy="5566562"/>
          </a:xfrm>
          <a:prstGeom prst="rect">
            <a:avLst/>
          </a:prstGeom>
        </p:spPr>
      </p:pic>
    </p:spTree>
    <p:extLst>
      <p:ext uri="{BB962C8B-B14F-4D97-AF65-F5344CB8AC3E}">
        <p14:creationId xmlns:p14="http://schemas.microsoft.com/office/powerpoint/2010/main" val="150188994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73BE8E-23D4-4DF7-A6BD-EB04D3BCD41C}"/>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Neuroticism</a:t>
            </a:r>
          </a:p>
        </p:txBody>
      </p:sp>
      <p:sp>
        <p:nvSpPr>
          <p:cNvPr id="9" name="Content Placeholder 8">
            <a:extLst>
              <a:ext uri="{FF2B5EF4-FFF2-40B4-BE49-F238E27FC236}">
                <a16:creationId xmlns:a16="http://schemas.microsoft.com/office/drawing/2014/main" id="{233206B2-A024-4702-8D82-006295A11D92}"/>
              </a:ext>
            </a:extLst>
          </p:cNvPr>
          <p:cNvSpPr>
            <a:spLocks noGrp="1"/>
          </p:cNvSpPr>
          <p:nvPr>
            <p:ph idx="1"/>
          </p:nvPr>
        </p:nvSpPr>
        <p:spPr>
          <a:xfrm>
            <a:off x="863288" y="2983080"/>
            <a:ext cx="2862444" cy="3957302"/>
          </a:xfrm>
        </p:spPr>
        <p:txBody>
          <a:bodyPr>
            <a:normAutofit/>
          </a:bodyPr>
          <a:lstStyle/>
          <a:p>
            <a:r>
              <a:rPr lang="en-US" sz="1400" dirty="0">
                <a:solidFill>
                  <a:srgbClr val="FFFFFF"/>
                </a:solidFill>
              </a:rPr>
              <a:t>Conclusions:</a:t>
            </a:r>
          </a:p>
          <a:p>
            <a:r>
              <a:rPr lang="en-US" sz="1400" dirty="0">
                <a:solidFill>
                  <a:srgbClr val="FFFFFF"/>
                </a:solidFill>
              </a:rPr>
              <a:t>Majority of people get stressed and tend to worry about things.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Chart, treemap chart&#10;&#10;Description automatically generated">
            <a:extLst>
              <a:ext uri="{FF2B5EF4-FFF2-40B4-BE49-F238E27FC236}">
                <a16:creationId xmlns:a16="http://schemas.microsoft.com/office/drawing/2014/main" id="{484FF78F-22AC-42B5-B00E-5DD9337F36AA}"/>
              </a:ext>
            </a:extLst>
          </p:cNvPr>
          <p:cNvPicPr>
            <a:picLocks noChangeAspect="1"/>
          </p:cNvPicPr>
          <p:nvPr/>
        </p:nvPicPr>
        <p:blipFill>
          <a:blip r:embed="rId3"/>
          <a:stretch>
            <a:fillRect/>
          </a:stretch>
        </p:blipFill>
        <p:spPr>
          <a:xfrm>
            <a:off x="4934627" y="643467"/>
            <a:ext cx="6398347" cy="5566562"/>
          </a:xfrm>
          <a:prstGeom prst="rect">
            <a:avLst/>
          </a:prstGeom>
        </p:spPr>
      </p:pic>
    </p:spTree>
    <p:extLst>
      <p:ext uri="{BB962C8B-B14F-4D97-AF65-F5344CB8AC3E}">
        <p14:creationId xmlns:p14="http://schemas.microsoft.com/office/powerpoint/2010/main" val="257879939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0DE3A1-69BF-483F-8D19-EBAA73D9D1CB}"/>
              </a:ext>
            </a:extLst>
          </p:cNvPr>
          <p:cNvSpPr>
            <a:spLocks noGrp="1"/>
          </p:cNvSpPr>
          <p:nvPr>
            <p:ph type="title"/>
          </p:nvPr>
        </p:nvSpPr>
        <p:spPr>
          <a:xfrm>
            <a:off x="1035050" y="602528"/>
            <a:ext cx="2851417" cy="1478570"/>
          </a:xfrm>
        </p:spPr>
        <p:txBody>
          <a:bodyPr>
            <a:normAutofit/>
          </a:bodyPr>
          <a:lstStyle/>
          <a:p>
            <a:r>
              <a:rPr lang="en-US" sz="2800" dirty="0">
                <a:solidFill>
                  <a:srgbClr val="FFFFFF"/>
                </a:solidFill>
              </a:rPr>
              <a:t>Agreeableness</a:t>
            </a:r>
            <a:endParaRPr lang="en-US" sz="3200" dirty="0">
              <a:solidFill>
                <a:srgbClr val="FFFFFF"/>
              </a:solidFill>
            </a:endParaRPr>
          </a:p>
        </p:txBody>
      </p:sp>
      <p:sp>
        <p:nvSpPr>
          <p:cNvPr id="9" name="Content Placeholder 8">
            <a:extLst>
              <a:ext uri="{FF2B5EF4-FFF2-40B4-BE49-F238E27FC236}">
                <a16:creationId xmlns:a16="http://schemas.microsoft.com/office/drawing/2014/main" id="{85CE5773-DF1C-411D-9F3B-DFE2F9541B03}"/>
              </a:ext>
            </a:extLst>
          </p:cNvPr>
          <p:cNvSpPr>
            <a:spLocks noGrp="1"/>
          </p:cNvSpPr>
          <p:nvPr>
            <p:ph idx="1"/>
          </p:nvPr>
        </p:nvSpPr>
        <p:spPr>
          <a:xfrm>
            <a:off x="846138" y="2645219"/>
            <a:ext cx="2862444" cy="3957302"/>
          </a:xfrm>
        </p:spPr>
        <p:txBody>
          <a:bodyPr>
            <a:normAutofit/>
          </a:bodyPr>
          <a:lstStyle/>
          <a:p>
            <a:r>
              <a:rPr lang="en-US" sz="1400" dirty="0">
                <a:solidFill>
                  <a:srgbClr val="FFFFFF"/>
                </a:solidFill>
              </a:rPr>
              <a:t>Conclusions:</a:t>
            </a:r>
          </a:p>
          <a:p>
            <a:r>
              <a:rPr lang="en-US" sz="1400" dirty="0">
                <a:solidFill>
                  <a:srgbClr val="FFFFFF"/>
                </a:solidFill>
              </a:rPr>
              <a:t>Majority tend to care for others and are interested in people, while most people also tend to sympathize with others’ feelings</a:t>
            </a:r>
          </a:p>
          <a:p>
            <a:endParaRPr lang="en-US" sz="1400" dirty="0">
              <a:solidFill>
                <a:srgbClr val="FFFFFF"/>
              </a:solidFill>
            </a:endParaRP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Chart, treemap chart&#10;&#10;Description automatically generated">
            <a:extLst>
              <a:ext uri="{FF2B5EF4-FFF2-40B4-BE49-F238E27FC236}">
                <a16:creationId xmlns:a16="http://schemas.microsoft.com/office/drawing/2014/main" id="{C0217CE2-1C9E-4468-879D-9ABB4524AC68}"/>
              </a:ext>
            </a:extLst>
          </p:cNvPr>
          <p:cNvPicPr>
            <a:picLocks noChangeAspect="1"/>
          </p:cNvPicPr>
          <p:nvPr/>
        </p:nvPicPr>
        <p:blipFill>
          <a:blip r:embed="rId3"/>
          <a:stretch>
            <a:fillRect/>
          </a:stretch>
        </p:blipFill>
        <p:spPr>
          <a:xfrm>
            <a:off x="4934627" y="643467"/>
            <a:ext cx="6398347" cy="5566562"/>
          </a:xfrm>
          <a:prstGeom prst="rect">
            <a:avLst/>
          </a:prstGeom>
        </p:spPr>
      </p:pic>
    </p:spTree>
    <p:extLst>
      <p:ext uri="{BB962C8B-B14F-4D97-AF65-F5344CB8AC3E}">
        <p14:creationId xmlns:p14="http://schemas.microsoft.com/office/powerpoint/2010/main" val="252205884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62AC7E-B3C2-4055-AC2B-61204AF2C50B}"/>
              </a:ext>
            </a:extLst>
          </p:cNvPr>
          <p:cNvSpPr>
            <a:spLocks noGrp="1"/>
          </p:cNvSpPr>
          <p:nvPr>
            <p:ph type="title"/>
          </p:nvPr>
        </p:nvSpPr>
        <p:spPr>
          <a:xfrm>
            <a:off x="1054100" y="582799"/>
            <a:ext cx="2851417" cy="1478570"/>
          </a:xfrm>
        </p:spPr>
        <p:txBody>
          <a:bodyPr>
            <a:normAutofit/>
          </a:bodyPr>
          <a:lstStyle/>
          <a:p>
            <a:r>
              <a:rPr lang="en-US" sz="2000" dirty="0">
                <a:solidFill>
                  <a:srgbClr val="FFFFFF"/>
                </a:solidFill>
              </a:rPr>
              <a:t>Conscientiousness</a:t>
            </a:r>
            <a:endParaRPr lang="en-US" sz="3200" dirty="0">
              <a:solidFill>
                <a:srgbClr val="FFFFFF"/>
              </a:solidFill>
            </a:endParaRPr>
          </a:p>
        </p:txBody>
      </p:sp>
      <p:sp>
        <p:nvSpPr>
          <p:cNvPr id="9" name="Content Placeholder 8">
            <a:extLst>
              <a:ext uri="{FF2B5EF4-FFF2-40B4-BE49-F238E27FC236}">
                <a16:creationId xmlns:a16="http://schemas.microsoft.com/office/drawing/2014/main" id="{5CD726F1-5FC2-4EB3-9929-F4BAC5CBED3A}"/>
              </a:ext>
            </a:extLst>
          </p:cNvPr>
          <p:cNvSpPr>
            <a:spLocks noGrp="1"/>
          </p:cNvSpPr>
          <p:nvPr>
            <p:ph idx="1"/>
          </p:nvPr>
        </p:nvSpPr>
        <p:spPr>
          <a:xfrm>
            <a:off x="854554" y="2640118"/>
            <a:ext cx="2862444" cy="3957302"/>
          </a:xfrm>
        </p:spPr>
        <p:txBody>
          <a:bodyPr>
            <a:normAutofit/>
          </a:bodyPr>
          <a:lstStyle/>
          <a:p>
            <a:r>
              <a:rPr lang="en-US" sz="1400" dirty="0">
                <a:solidFill>
                  <a:srgbClr val="FFFFFF"/>
                </a:solidFill>
              </a:rPr>
              <a:t>Conclusions:</a:t>
            </a:r>
          </a:p>
          <a:p>
            <a:r>
              <a:rPr lang="en-US" sz="1400" dirty="0">
                <a:solidFill>
                  <a:srgbClr val="FFFFFF"/>
                </a:solidFill>
              </a:rPr>
              <a:t>These results are a bit more scattered, but it can be seen that a majority of people pay attention to details.</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Chart, treemap chart&#10;&#10;Description automatically generated">
            <a:extLst>
              <a:ext uri="{FF2B5EF4-FFF2-40B4-BE49-F238E27FC236}">
                <a16:creationId xmlns:a16="http://schemas.microsoft.com/office/drawing/2014/main" id="{981D3C5A-86B1-48B0-B8A3-CD2887702B6B}"/>
              </a:ext>
            </a:extLst>
          </p:cNvPr>
          <p:cNvPicPr>
            <a:picLocks noChangeAspect="1"/>
          </p:cNvPicPr>
          <p:nvPr/>
        </p:nvPicPr>
        <p:blipFill>
          <a:blip r:embed="rId3"/>
          <a:stretch>
            <a:fillRect/>
          </a:stretch>
        </p:blipFill>
        <p:spPr>
          <a:xfrm>
            <a:off x="4943794" y="643467"/>
            <a:ext cx="6380013" cy="5566562"/>
          </a:xfrm>
          <a:prstGeom prst="rect">
            <a:avLst/>
          </a:prstGeom>
        </p:spPr>
      </p:pic>
    </p:spTree>
    <p:extLst>
      <p:ext uri="{BB962C8B-B14F-4D97-AF65-F5344CB8AC3E}">
        <p14:creationId xmlns:p14="http://schemas.microsoft.com/office/powerpoint/2010/main" val="315880137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0AAF3A-AD22-4833-9F00-BEE6B3B9C8F9}"/>
              </a:ext>
            </a:extLst>
          </p:cNvPr>
          <p:cNvSpPr>
            <a:spLocks noGrp="1"/>
          </p:cNvSpPr>
          <p:nvPr>
            <p:ph type="title"/>
          </p:nvPr>
        </p:nvSpPr>
        <p:spPr>
          <a:xfrm>
            <a:off x="1016001" y="709348"/>
            <a:ext cx="2851417" cy="1478570"/>
          </a:xfrm>
        </p:spPr>
        <p:txBody>
          <a:bodyPr>
            <a:normAutofit/>
          </a:bodyPr>
          <a:lstStyle/>
          <a:p>
            <a:r>
              <a:rPr lang="en-US" sz="3200" dirty="0">
                <a:solidFill>
                  <a:srgbClr val="FFFFFF"/>
                </a:solidFill>
              </a:rPr>
              <a:t>Openness to experience</a:t>
            </a:r>
          </a:p>
        </p:txBody>
      </p:sp>
      <p:sp>
        <p:nvSpPr>
          <p:cNvPr id="9" name="Content Placeholder 8">
            <a:extLst>
              <a:ext uri="{FF2B5EF4-FFF2-40B4-BE49-F238E27FC236}">
                <a16:creationId xmlns:a16="http://schemas.microsoft.com/office/drawing/2014/main" id="{A38F3669-6E4C-485F-BFA9-840D64AEDE57}"/>
              </a:ext>
            </a:extLst>
          </p:cNvPr>
          <p:cNvSpPr>
            <a:spLocks noGrp="1"/>
          </p:cNvSpPr>
          <p:nvPr>
            <p:ph idx="1"/>
          </p:nvPr>
        </p:nvSpPr>
        <p:spPr>
          <a:xfrm>
            <a:off x="846138" y="2800969"/>
            <a:ext cx="2862444" cy="3957302"/>
          </a:xfrm>
        </p:spPr>
        <p:txBody>
          <a:bodyPr>
            <a:normAutofit/>
          </a:bodyPr>
          <a:lstStyle/>
          <a:p>
            <a:r>
              <a:rPr lang="en-US" sz="1400" dirty="0">
                <a:solidFill>
                  <a:srgbClr val="FFFFFF"/>
                </a:solidFill>
              </a:rPr>
              <a:t>Conclusions:</a:t>
            </a:r>
          </a:p>
          <a:p>
            <a:r>
              <a:rPr lang="en-US" sz="1400" dirty="0">
                <a:solidFill>
                  <a:srgbClr val="FFFFFF"/>
                </a:solidFill>
              </a:rPr>
              <a:t>Questions 2, 4, and 6 all have very similar results.  As well as almost every result in this category are linear.</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Chart, bar chart, treemap chart&#10;&#10;Description automatically generated">
            <a:extLst>
              <a:ext uri="{FF2B5EF4-FFF2-40B4-BE49-F238E27FC236}">
                <a16:creationId xmlns:a16="http://schemas.microsoft.com/office/drawing/2014/main" id="{8E50DC13-5C9A-4A4E-BAE1-9B930CB5D481}"/>
              </a:ext>
            </a:extLst>
          </p:cNvPr>
          <p:cNvPicPr>
            <a:picLocks noChangeAspect="1"/>
          </p:cNvPicPr>
          <p:nvPr/>
        </p:nvPicPr>
        <p:blipFill>
          <a:blip r:embed="rId3"/>
          <a:stretch>
            <a:fillRect/>
          </a:stretch>
        </p:blipFill>
        <p:spPr>
          <a:xfrm>
            <a:off x="4970981" y="643467"/>
            <a:ext cx="6325638" cy="5566562"/>
          </a:xfrm>
          <a:prstGeom prst="rect">
            <a:avLst/>
          </a:prstGeom>
        </p:spPr>
      </p:pic>
    </p:spTree>
    <p:extLst>
      <p:ext uri="{BB962C8B-B14F-4D97-AF65-F5344CB8AC3E}">
        <p14:creationId xmlns:p14="http://schemas.microsoft.com/office/powerpoint/2010/main" val="224586767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D73A-D8C2-4F5F-96AA-590DC0EC5AF4}"/>
              </a:ext>
            </a:extLst>
          </p:cNvPr>
          <p:cNvSpPr>
            <a:spLocks noGrp="1"/>
          </p:cNvSpPr>
          <p:nvPr>
            <p:ph type="title"/>
          </p:nvPr>
        </p:nvSpPr>
        <p:spPr/>
        <p:txBody>
          <a:bodyPr>
            <a:normAutofit fontScale="90000"/>
          </a:bodyPr>
          <a:lstStyle/>
          <a:p>
            <a:pPr algn="ctr"/>
            <a:r>
              <a:rPr lang="en-US" sz="6600" dirty="0"/>
              <a:t>Methodology: Clustering</a:t>
            </a:r>
            <a:endParaRPr lang="en-US" dirty="0"/>
          </a:p>
        </p:txBody>
      </p:sp>
      <p:sp>
        <p:nvSpPr>
          <p:cNvPr id="3" name="Content Placeholder 2">
            <a:extLst>
              <a:ext uri="{FF2B5EF4-FFF2-40B4-BE49-F238E27FC236}">
                <a16:creationId xmlns:a16="http://schemas.microsoft.com/office/drawing/2014/main" id="{5C42F8E1-9F54-410E-9C28-B399D8F3C939}"/>
              </a:ext>
            </a:extLst>
          </p:cNvPr>
          <p:cNvSpPr>
            <a:spLocks noGrp="1"/>
          </p:cNvSpPr>
          <p:nvPr>
            <p:ph idx="1"/>
          </p:nvPr>
        </p:nvSpPr>
        <p:spPr>
          <a:xfrm>
            <a:off x="1141413" y="2697768"/>
            <a:ext cx="9905999" cy="3541714"/>
          </a:xfrm>
        </p:spPr>
        <p:txBody>
          <a:bodyPr/>
          <a:lstStyle/>
          <a:p>
            <a:r>
              <a:rPr lang="en-US" dirty="0"/>
              <a:t>K-Means clustering</a:t>
            </a:r>
          </a:p>
          <a:p>
            <a:r>
              <a:rPr lang="en-US" dirty="0"/>
              <a:t>Goal:</a:t>
            </a:r>
          </a:p>
          <a:p>
            <a:pPr lvl="1"/>
            <a:r>
              <a:rPr lang="en-US" dirty="0"/>
              <a:t>Will any clusters stick out from the rest in the results?</a:t>
            </a:r>
          </a:p>
          <a:p>
            <a:pPr lvl="1"/>
            <a:r>
              <a:rPr lang="en-US" dirty="0"/>
              <a:t>Not expected due to large sample size and small range of possible answers…..but the results may be a little surprising.</a:t>
            </a:r>
          </a:p>
          <a:p>
            <a:pPr marL="457200" lvl="1" indent="0">
              <a:buNone/>
            </a:pPr>
            <a:endParaRPr lang="en-US" dirty="0"/>
          </a:p>
          <a:p>
            <a:pPr lvl="1"/>
            <a:endParaRPr lang="en-US" dirty="0"/>
          </a:p>
        </p:txBody>
      </p:sp>
    </p:spTree>
    <p:extLst>
      <p:ext uri="{BB962C8B-B14F-4D97-AF65-F5344CB8AC3E}">
        <p14:creationId xmlns:p14="http://schemas.microsoft.com/office/powerpoint/2010/main" val="4015907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91B2F99-DBAB-4384-9061-0894CD95E523}"/>
              </a:ext>
            </a:extLst>
          </p:cNvPr>
          <p:cNvSpPr>
            <a:spLocks noGrp="1"/>
          </p:cNvSpPr>
          <p:nvPr>
            <p:ph type="title"/>
          </p:nvPr>
        </p:nvSpPr>
        <p:spPr>
          <a:xfrm>
            <a:off x="1038516" y="636587"/>
            <a:ext cx="2851417" cy="1478570"/>
          </a:xfrm>
        </p:spPr>
        <p:txBody>
          <a:bodyPr>
            <a:normAutofit/>
          </a:bodyPr>
          <a:lstStyle/>
          <a:p>
            <a:r>
              <a:rPr lang="en-US" sz="3200" dirty="0">
                <a:solidFill>
                  <a:srgbClr val="FFFFFF"/>
                </a:solidFill>
              </a:rPr>
              <a:t>Clustering Continued</a:t>
            </a:r>
          </a:p>
        </p:txBody>
      </p:sp>
      <p:sp>
        <p:nvSpPr>
          <p:cNvPr id="9" name="Content Placeholder 8">
            <a:extLst>
              <a:ext uri="{FF2B5EF4-FFF2-40B4-BE49-F238E27FC236}">
                <a16:creationId xmlns:a16="http://schemas.microsoft.com/office/drawing/2014/main" id="{8F930995-4CE6-43BF-8E90-86D604CC032B}"/>
              </a:ext>
            </a:extLst>
          </p:cNvPr>
          <p:cNvSpPr>
            <a:spLocks noGrp="1"/>
          </p:cNvSpPr>
          <p:nvPr>
            <p:ph idx="1"/>
          </p:nvPr>
        </p:nvSpPr>
        <p:spPr>
          <a:xfrm>
            <a:off x="844239" y="2911413"/>
            <a:ext cx="2862444" cy="3957302"/>
          </a:xfrm>
        </p:spPr>
        <p:txBody>
          <a:bodyPr>
            <a:normAutofit/>
          </a:bodyPr>
          <a:lstStyle/>
          <a:p>
            <a:r>
              <a:rPr lang="en-US" sz="1400" dirty="0">
                <a:solidFill>
                  <a:srgbClr val="FFFFFF"/>
                </a:solidFill>
              </a:rPr>
              <a:t>Elbow method used to determine number of clusters necessary. </a:t>
            </a:r>
          </a:p>
          <a:p>
            <a:r>
              <a:rPr lang="en-US" sz="1400" dirty="0">
                <a:solidFill>
                  <a:srgbClr val="FFFFFF"/>
                </a:solidFill>
              </a:rPr>
              <a:t>Not a surprise, as this is based on the big 5.</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Chart, line chart&#10;&#10;Description automatically generated">
            <a:extLst>
              <a:ext uri="{FF2B5EF4-FFF2-40B4-BE49-F238E27FC236}">
                <a16:creationId xmlns:a16="http://schemas.microsoft.com/office/drawing/2014/main" id="{C77D8C23-94F6-4C25-9582-FA9AD77E69A3}"/>
              </a:ext>
            </a:extLst>
          </p:cNvPr>
          <p:cNvPicPr>
            <a:picLocks noChangeAspect="1"/>
          </p:cNvPicPr>
          <p:nvPr/>
        </p:nvPicPr>
        <p:blipFill>
          <a:blip r:embed="rId3"/>
          <a:stretch>
            <a:fillRect/>
          </a:stretch>
        </p:blipFill>
        <p:spPr>
          <a:xfrm>
            <a:off x="4711778" y="1193878"/>
            <a:ext cx="6844045" cy="4465739"/>
          </a:xfrm>
          <a:prstGeom prst="rect">
            <a:avLst/>
          </a:prstGeom>
        </p:spPr>
      </p:pic>
    </p:spTree>
    <p:extLst>
      <p:ext uri="{BB962C8B-B14F-4D97-AF65-F5344CB8AC3E}">
        <p14:creationId xmlns:p14="http://schemas.microsoft.com/office/powerpoint/2010/main" val="179218411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5BBAE-7417-42CC-AB51-BE841F10B73B}"/>
              </a:ext>
            </a:extLst>
          </p:cNvPr>
          <p:cNvSpPr>
            <a:spLocks noGrp="1"/>
          </p:cNvSpPr>
          <p:nvPr>
            <p:ph type="title"/>
          </p:nvPr>
        </p:nvSpPr>
        <p:spPr/>
        <p:txBody>
          <a:bodyPr/>
          <a:lstStyle/>
          <a:p>
            <a:pPr algn="ctr"/>
            <a:r>
              <a:rPr lang="en-US" dirty="0"/>
              <a:t>Principal component analysis (PCA)</a:t>
            </a:r>
          </a:p>
        </p:txBody>
      </p:sp>
      <p:sp>
        <p:nvSpPr>
          <p:cNvPr id="3" name="Content Placeholder 2">
            <a:extLst>
              <a:ext uri="{FF2B5EF4-FFF2-40B4-BE49-F238E27FC236}">
                <a16:creationId xmlns:a16="http://schemas.microsoft.com/office/drawing/2014/main" id="{B3627A4A-1399-4AA1-9749-7E65E74D2787}"/>
              </a:ext>
            </a:extLst>
          </p:cNvPr>
          <p:cNvSpPr>
            <a:spLocks noGrp="1"/>
          </p:cNvSpPr>
          <p:nvPr>
            <p:ph idx="1"/>
          </p:nvPr>
        </p:nvSpPr>
        <p:spPr/>
        <p:txBody>
          <a:bodyPr/>
          <a:lstStyle/>
          <a:p>
            <a:r>
              <a:rPr lang="en-US" dirty="0"/>
              <a:t>In order make each individuals’ questionnaire response a data point and graph it, I found that I needed to use PCA.</a:t>
            </a:r>
          </a:p>
          <a:p>
            <a:r>
              <a:rPr lang="en-US" dirty="0"/>
              <a:t>The data I am working with is hard to push all into 2D, since it is somewhat Five-dimensional.  (</a:t>
            </a:r>
            <a:r>
              <a:rPr lang="en-US" dirty="0" err="1"/>
              <a:t>Kinda</a:t>
            </a:r>
            <a:r>
              <a:rPr lang="en-US" dirty="0"/>
              <a:t> hard to explain)</a:t>
            </a:r>
          </a:p>
          <a:p>
            <a:r>
              <a:rPr lang="en-US" dirty="0"/>
              <a:t>PCA allowed me to make each overall response a single point and create the clusters and graph it in a visually pleasing manner.</a:t>
            </a:r>
          </a:p>
        </p:txBody>
      </p:sp>
    </p:spTree>
    <p:extLst>
      <p:ext uri="{BB962C8B-B14F-4D97-AF65-F5344CB8AC3E}">
        <p14:creationId xmlns:p14="http://schemas.microsoft.com/office/powerpoint/2010/main" val="809083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 scatter chart&#10;&#10;Description automatically generated">
            <a:extLst>
              <a:ext uri="{FF2B5EF4-FFF2-40B4-BE49-F238E27FC236}">
                <a16:creationId xmlns:a16="http://schemas.microsoft.com/office/drawing/2014/main" id="{4B3859B4-F721-49D0-9A88-6F4F8071C5FD}"/>
              </a:ext>
            </a:extLst>
          </p:cNvPr>
          <p:cNvPicPr>
            <a:picLocks noGrp="1" noChangeAspect="1"/>
          </p:cNvPicPr>
          <p:nvPr>
            <p:ph idx="1"/>
          </p:nvPr>
        </p:nvPicPr>
        <p:blipFill>
          <a:blip r:embed="rId2"/>
          <a:stretch>
            <a:fillRect/>
          </a:stretch>
        </p:blipFill>
        <p:spPr>
          <a:xfrm>
            <a:off x="2289928" y="114156"/>
            <a:ext cx="7612144" cy="6629687"/>
          </a:xfrm>
        </p:spPr>
      </p:pic>
    </p:spTree>
    <p:extLst>
      <p:ext uri="{BB962C8B-B14F-4D97-AF65-F5344CB8AC3E}">
        <p14:creationId xmlns:p14="http://schemas.microsoft.com/office/powerpoint/2010/main" val="174525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1FAD60-5E5F-4501-97DC-8BDB93C9A389}"/>
              </a:ext>
            </a:extLst>
          </p:cNvPr>
          <p:cNvSpPr>
            <a:spLocks noGrp="1"/>
          </p:cNvSpPr>
          <p:nvPr>
            <p:ph type="title"/>
          </p:nvPr>
        </p:nvSpPr>
        <p:spPr>
          <a:xfrm>
            <a:off x="855266" y="618518"/>
            <a:ext cx="2851417" cy="1478570"/>
          </a:xfrm>
        </p:spPr>
        <p:txBody>
          <a:bodyPr>
            <a:normAutofit/>
          </a:bodyPr>
          <a:lstStyle/>
          <a:p>
            <a:pPr algn="ctr"/>
            <a:r>
              <a:rPr lang="en-US" sz="3200" dirty="0">
                <a:solidFill>
                  <a:srgbClr val="FFFFFF"/>
                </a:solidFill>
              </a:rPr>
              <a:t>results</a:t>
            </a:r>
          </a:p>
        </p:txBody>
      </p:sp>
      <p:sp>
        <p:nvSpPr>
          <p:cNvPr id="9" name="Content Placeholder 8">
            <a:extLst>
              <a:ext uri="{FF2B5EF4-FFF2-40B4-BE49-F238E27FC236}">
                <a16:creationId xmlns:a16="http://schemas.microsoft.com/office/drawing/2014/main" id="{D42E0EC7-964C-493F-A11D-44D8367041E2}"/>
              </a:ext>
            </a:extLst>
          </p:cNvPr>
          <p:cNvSpPr>
            <a:spLocks noGrp="1"/>
          </p:cNvSpPr>
          <p:nvPr>
            <p:ph idx="1"/>
          </p:nvPr>
        </p:nvSpPr>
        <p:spPr>
          <a:xfrm>
            <a:off x="892175" y="1962713"/>
            <a:ext cx="2862444" cy="3957302"/>
          </a:xfrm>
        </p:spPr>
        <p:txBody>
          <a:bodyPr>
            <a:normAutofit/>
          </a:bodyPr>
          <a:lstStyle/>
          <a:p>
            <a:r>
              <a:rPr lang="en-US" sz="1400" dirty="0">
                <a:solidFill>
                  <a:srgbClr val="FFFFFF"/>
                </a:solidFill>
              </a:rPr>
              <a:t>I was genuinely surprised by the result.</a:t>
            </a:r>
          </a:p>
          <a:p>
            <a:r>
              <a:rPr lang="en-US" sz="1400" dirty="0">
                <a:solidFill>
                  <a:srgbClr val="FFFFFF"/>
                </a:solidFill>
              </a:rPr>
              <a:t>Expected all of the lines to be similar, but cluster 1 is very different than the rest.</a:t>
            </a:r>
          </a:p>
          <a:p>
            <a:r>
              <a:rPr lang="en-US" sz="1400" dirty="0">
                <a:solidFill>
                  <a:srgbClr val="FFFFFF"/>
                </a:solidFill>
              </a:rPr>
              <a:t>Cluster 1 represents very introverted people who are less emotional, but are normally very polite or agreeable, very honest and hardworking, and have a bit of a smaller imagination due to seeing things as they truly are in the real world.</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Chart, line chart&#10;&#10;Description automatically generated">
            <a:extLst>
              <a:ext uri="{FF2B5EF4-FFF2-40B4-BE49-F238E27FC236}">
                <a16:creationId xmlns:a16="http://schemas.microsoft.com/office/drawing/2014/main" id="{8FCA9942-5861-4CCB-89F5-1BBEBE7AC015}"/>
              </a:ext>
            </a:extLst>
          </p:cNvPr>
          <p:cNvPicPr>
            <a:picLocks noChangeAspect="1"/>
          </p:cNvPicPr>
          <p:nvPr/>
        </p:nvPicPr>
        <p:blipFill>
          <a:blip r:embed="rId3"/>
          <a:stretch>
            <a:fillRect/>
          </a:stretch>
        </p:blipFill>
        <p:spPr>
          <a:xfrm>
            <a:off x="4711778" y="1382090"/>
            <a:ext cx="6844045" cy="4089316"/>
          </a:xfrm>
          <a:prstGeom prst="rect">
            <a:avLst/>
          </a:prstGeom>
        </p:spPr>
      </p:pic>
    </p:spTree>
    <p:extLst>
      <p:ext uri="{BB962C8B-B14F-4D97-AF65-F5344CB8AC3E}">
        <p14:creationId xmlns:p14="http://schemas.microsoft.com/office/powerpoint/2010/main" val="130004378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1B1C8-19B7-440D-A525-EC782D815C67}"/>
              </a:ext>
            </a:extLst>
          </p:cNvPr>
          <p:cNvSpPr>
            <a:spLocks noGrp="1"/>
          </p:cNvSpPr>
          <p:nvPr>
            <p:ph type="title"/>
          </p:nvPr>
        </p:nvSpPr>
        <p:spPr/>
        <p:txBody>
          <a:bodyPr>
            <a:normAutofit/>
          </a:bodyPr>
          <a:lstStyle/>
          <a:p>
            <a:pPr algn="ctr"/>
            <a:r>
              <a:rPr lang="en-US" sz="4800" dirty="0"/>
              <a:t>Big five personality traits: Brief history</a:t>
            </a:r>
          </a:p>
        </p:txBody>
      </p:sp>
      <p:sp>
        <p:nvSpPr>
          <p:cNvPr id="3" name="Content Placeholder 2">
            <a:extLst>
              <a:ext uri="{FF2B5EF4-FFF2-40B4-BE49-F238E27FC236}">
                <a16:creationId xmlns:a16="http://schemas.microsoft.com/office/drawing/2014/main" id="{D09C92F5-2F22-42FB-A159-2B1480029870}"/>
              </a:ext>
            </a:extLst>
          </p:cNvPr>
          <p:cNvSpPr>
            <a:spLocks noGrp="1"/>
          </p:cNvSpPr>
          <p:nvPr>
            <p:ph idx="1"/>
          </p:nvPr>
        </p:nvSpPr>
        <p:spPr/>
        <p:txBody>
          <a:bodyPr/>
          <a:lstStyle/>
          <a:p>
            <a:r>
              <a:rPr lang="en-US" dirty="0"/>
              <a:t>Most commonly known and accepted models in psychology.</a:t>
            </a:r>
          </a:p>
          <a:p>
            <a:r>
              <a:rPr lang="en-US" dirty="0"/>
              <a:t>Proven in psychology factor analysis from personality questionnaires can best describe someone.</a:t>
            </a:r>
          </a:p>
          <a:p>
            <a:r>
              <a:rPr lang="en-US" dirty="0"/>
              <a:t>Known as the big five because deemed the traits able to tell us the most about a person.</a:t>
            </a:r>
          </a:p>
          <a:p>
            <a:r>
              <a:rPr lang="en-US" dirty="0"/>
              <a:t>Big Five originated in 1992.</a:t>
            </a:r>
          </a:p>
        </p:txBody>
      </p:sp>
    </p:spTree>
    <p:extLst>
      <p:ext uri="{BB962C8B-B14F-4D97-AF65-F5344CB8AC3E}">
        <p14:creationId xmlns:p14="http://schemas.microsoft.com/office/powerpoint/2010/main" val="3120295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B682-D1FC-4354-94DF-C61DA09F87DD}"/>
              </a:ext>
            </a:extLst>
          </p:cNvPr>
          <p:cNvSpPr>
            <a:spLocks noGrp="1"/>
          </p:cNvSpPr>
          <p:nvPr>
            <p:ph type="title"/>
          </p:nvPr>
        </p:nvSpPr>
        <p:spPr/>
        <p:txBody>
          <a:bodyPr/>
          <a:lstStyle/>
          <a:p>
            <a:pPr algn="ctr"/>
            <a:r>
              <a:rPr lang="en-US" dirty="0"/>
              <a:t>How did I do it?</a:t>
            </a:r>
          </a:p>
        </p:txBody>
      </p:sp>
      <p:sp>
        <p:nvSpPr>
          <p:cNvPr id="3" name="Content Placeholder 2">
            <a:extLst>
              <a:ext uri="{FF2B5EF4-FFF2-40B4-BE49-F238E27FC236}">
                <a16:creationId xmlns:a16="http://schemas.microsoft.com/office/drawing/2014/main" id="{CCE32521-DCB9-4563-A6D2-34919C413A5F}"/>
              </a:ext>
            </a:extLst>
          </p:cNvPr>
          <p:cNvSpPr>
            <a:spLocks noGrp="1"/>
          </p:cNvSpPr>
          <p:nvPr>
            <p:ph idx="1"/>
          </p:nvPr>
        </p:nvSpPr>
        <p:spPr>
          <a:xfrm>
            <a:off x="1141413" y="2697768"/>
            <a:ext cx="9905999" cy="3541714"/>
          </a:xfrm>
        </p:spPr>
        <p:txBody>
          <a:bodyPr/>
          <a:lstStyle/>
          <a:p>
            <a:r>
              <a:rPr lang="en-US" dirty="0"/>
              <a:t>Google Collab</a:t>
            </a:r>
          </a:p>
          <a:p>
            <a:r>
              <a:rPr lang="en-US" dirty="0"/>
              <a:t>416 MB dataset before compression (similar to MD car dataset I believe)</a:t>
            </a:r>
          </a:p>
          <a:p>
            <a:r>
              <a:rPr lang="en-US" dirty="0"/>
              <a:t>Necessary libraries for working with the data</a:t>
            </a:r>
          </a:p>
        </p:txBody>
      </p:sp>
    </p:spTree>
    <p:extLst>
      <p:ext uri="{BB962C8B-B14F-4D97-AF65-F5344CB8AC3E}">
        <p14:creationId xmlns:p14="http://schemas.microsoft.com/office/powerpoint/2010/main" val="2579906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96D5-D70F-46DB-A41B-7BC583AE4D7F}"/>
              </a:ext>
            </a:extLst>
          </p:cNvPr>
          <p:cNvSpPr>
            <a:spLocks noGrp="1"/>
          </p:cNvSpPr>
          <p:nvPr>
            <p:ph type="title"/>
          </p:nvPr>
        </p:nvSpPr>
        <p:spPr/>
        <p:txBody>
          <a:bodyPr>
            <a:normAutofit/>
          </a:bodyPr>
          <a:lstStyle/>
          <a:p>
            <a:pPr algn="ctr"/>
            <a:r>
              <a:rPr lang="en-US" sz="4400" dirty="0"/>
              <a:t>Potential further work</a:t>
            </a:r>
          </a:p>
        </p:txBody>
      </p:sp>
      <p:sp>
        <p:nvSpPr>
          <p:cNvPr id="3" name="Content Placeholder 2">
            <a:extLst>
              <a:ext uri="{FF2B5EF4-FFF2-40B4-BE49-F238E27FC236}">
                <a16:creationId xmlns:a16="http://schemas.microsoft.com/office/drawing/2014/main" id="{602E778F-186D-4414-894B-C9CB2ED8D4CE}"/>
              </a:ext>
            </a:extLst>
          </p:cNvPr>
          <p:cNvSpPr>
            <a:spLocks noGrp="1"/>
          </p:cNvSpPr>
          <p:nvPr>
            <p:ph idx="1"/>
          </p:nvPr>
        </p:nvSpPr>
        <p:spPr/>
        <p:txBody>
          <a:bodyPr>
            <a:normAutofit lnSpcReduction="10000"/>
          </a:bodyPr>
          <a:lstStyle/>
          <a:p>
            <a:r>
              <a:rPr lang="en-US" dirty="0"/>
              <a:t>So much more can be done!!!</a:t>
            </a:r>
          </a:p>
          <a:p>
            <a:r>
              <a:rPr lang="en-US" dirty="0"/>
              <a:t>Additional questions to survey:</a:t>
            </a:r>
          </a:p>
          <a:p>
            <a:pPr lvl="1"/>
            <a:r>
              <a:rPr lang="en-US" dirty="0"/>
              <a:t>GPA</a:t>
            </a:r>
          </a:p>
          <a:p>
            <a:pPr lvl="1"/>
            <a:r>
              <a:rPr lang="en-US" dirty="0"/>
              <a:t>Current Major</a:t>
            </a:r>
          </a:p>
          <a:p>
            <a:pPr lvl="1"/>
            <a:r>
              <a:rPr lang="en-US" dirty="0"/>
              <a:t>Desired Major </a:t>
            </a:r>
          </a:p>
          <a:p>
            <a:r>
              <a:rPr lang="en-US" dirty="0"/>
              <a:t>If enough students took this questionnaire, it could be used to help students select study habits and their major based on others who answered close to similarly to them.</a:t>
            </a:r>
          </a:p>
        </p:txBody>
      </p:sp>
    </p:spTree>
    <p:extLst>
      <p:ext uri="{BB962C8B-B14F-4D97-AF65-F5344CB8AC3E}">
        <p14:creationId xmlns:p14="http://schemas.microsoft.com/office/powerpoint/2010/main" val="2016748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225F-7DAA-42C3-A3D1-7939588A30EE}"/>
              </a:ext>
            </a:extLst>
          </p:cNvPr>
          <p:cNvSpPr>
            <a:spLocks noGrp="1"/>
          </p:cNvSpPr>
          <p:nvPr>
            <p:ph type="title"/>
          </p:nvPr>
        </p:nvSpPr>
        <p:spPr/>
        <p:txBody>
          <a:bodyPr>
            <a:normAutofit fontScale="90000"/>
          </a:bodyPr>
          <a:lstStyle/>
          <a:p>
            <a:pPr algn="ctr"/>
            <a:r>
              <a:rPr lang="en-US" sz="5400" dirty="0"/>
              <a:t>Big five personality traits:  What are they?</a:t>
            </a:r>
          </a:p>
        </p:txBody>
      </p:sp>
      <p:sp>
        <p:nvSpPr>
          <p:cNvPr id="3" name="Content Placeholder 2">
            <a:extLst>
              <a:ext uri="{FF2B5EF4-FFF2-40B4-BE49-F238E27FC236}">
                <a16:creationId xmlns:a16="http://schemas.microsoft.com/office/drawing/2014/main" id="{F330B5BB-A776-4382-8AC3-64E716341F10}"/>
              </a:ext>
            </a:extLst>
          </p:cNvPr>
          <p:cNvSpPr>
            <a:spLocks noGrp="1"/>
          </p:cNvSpPr>
          <p:nvPr>
            <p:ph idx="1"/>
          </p:nvPr>
        </p:nvSpPr>
        <p:spPr>
          <a:xfrm>
            <a:off x="1217612" y="2630487"/>
            <a:ext cx="9905999" cy="3541714"/>
          </a:xfrm>
        </p:spPr>
        <p:txBody>
          <a:bodyPr>
            <a:normAutofit/>
          </a:bodyPr>
          <a:lstStyle/>
          <a:p>
            <a:r>
              <a:rPr lang="en-US" dirty="0"/>
              <a:t>Extraversion</a:t>
            </a:r>
          </a:p>
          <a:p>
            <a:pPr lvl="1"/>
            <a:r>
              <a:rPr lang="en-US" sz="1800" dirty="0">
                <a:effectLst/>
                <a:latin typeface="Times New Roman" panose="02020603050405020304" pitchFamily="18" charset="0"/>
                <a:ea typeface="Times New Roman" panose="02020603050405020304" pitchFamily="18" charset="0"/>
              </a:rPr>
              <a:t>the personality trait of seeking fulfillment from sources outside the self or in community. High scorers tend to be very social while low scorers prefer to work on their projects alone.</a:t>
            </a:r>
          </a:p>
          <a:p>
            <a:r>
              <a:rPr lang="en-US" dirty="0">
                <a:latin typeface="Times New Roman" panose="02020603050405020304" pitchFamily="18" charset="0"/>
              </a:rPr>
              <a:t>Neuroticism</a:t>
            </a:r>
          </a:p>
          <a:p>
            <a:pPr lvl="1"/>
            <a:r>
              <a:rPr lang="en-US" sz="1800" dirty="0">
                <a:effectLst/>
                <a:latin typeface="Times New Roman" panose="02020603050405020304" pitchFamily="18" charset="0"/>
                <a:ea typeface="Times New Roman" panose="02020603050405020304" pitchFamily="18" charset="0"/>
              </a:rPr>
              <a:t>the personality trait of being emotional.</a:t>
            </a:r>
          </a:p>
          <a:p>
            <a:r>
              <a:rPr lang="en-US" dirty="0">
                <a:latin typeface="Times New Roman" panose="02020603050405020304" pitchFamily="18" charset="0"/>
              </a:rPr>
              <a:t>Conscientiousness</a:t>
            </a:r>
          </a:p>
          <a:p>
            <a:pPr lvl="1"/>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personality trait of being honest and hardworking. High scorers </a:t>
            </a:r>
            <a:r>
              <a:rPr lang="en-US" sz="2000" dirty="0">
                <a:effectLst/>
                <a:latin typeface="Times New Roman" panose="02020603050405020304" pitchFamily="18" charset="0"/>
                <a:ea typeface="Times New Roman" panose="02020603050405020304" pitchFamily="18" charset="0"/>
              </a:rPr>
              <a:t>tend to follow rules and prefer clean homes. Low scorers may be messy and cheat others.</a:t>
            </a:r>
            <a:endParaRPr lang="en-US" dirty="0">
              <a:latin typeface="Times New Roman" panose="02020603050405020304" pitchFamily="18" charset="0"/>
            </a:endParaRPr>
          </a:p>
        </p:txBody>
      </p:sp>
    </p:spTree>
    <p:extLst>
      <p:ext uri="{BB962C8B-B14F-4D97-AF65-F5344CB8AC3E}">
        <p14:creationId xmlns:p14="http://schemas.microsoft.com/office/powerpoint/2010/main" val="4073315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7BD3-63E8-4498-882B-32ED539591DF}"/>
              </a:ext>
            </a:extLst>
          </p:cNvPr>
          <p:cNvSpPr>
            <a:spLocks noGrp="1"/>
          </p:cNvSpPr>
          <p:nvPr>
            <p:ph type="title"/>
          </p:nvPr>
        </p:nvSpPr>
        <p:spPr/>
        <p:txBody>
          <a:bodyPr>
            <a:normAutofit fontScale="90000"/>
          </a:bodyPr>
          <a:lstStyle/>
          <a:p>
            <a:pPr algn="ctr"/>
            <a:r>
              <a:rPr lang="en-US" sz="5400" dirty="0"/>
              <a:t>Big 5: what are they?...Continued</a:t>
            </a:r>
          </a:p>
        </p:txBody>
      </p:sp>
      <p:sp>
        <p:nvSpPr>
          <p:cNvPr id="3" name="Content Placeholder 2">
            <a:extLst>
              <a:ext uri="{FF2B5EF4-FFF2-40B4-BE49-F238E27FC236}">
                <a16:creationId xmlns:a16="http://schemas.microsoft.com/office/drawing/2014/main" id="{C5F6957B-1D32-4932-B337-2FA63336ECE9}"/>
              </a:ext>
            </a:extLst>
          </p:cNvPr>
          <p:cNvSpPr>
            <a:spLocks noGrp="1"/>
          </p:cNvSpPr>
          <p:nvPr>
            <p:ph idx="1"/>
          </p:nvPr>
        </p:nvSpPr>
        <p:spPr>
          <a:xfrm>
            <a:off x="1141413" y="2697768"/>
            <a:ext cx="9905999" cy="3541714"/>
          </a:xfrm>
        </p:spPr>
        <p:txBody>
          <a:bodyPr/>
          <a:lstStyle/>
          <a:p>
            <a:r>
              <a:rPr lang="en-US" sz="2800" dirty="0"/>
              <a:t>Agreeableness</a:t>
            </a:r>
          </a:p>
          <a:p>
            <a:pPr lvl="1"/>
            <a:r>
              <a:rPr lang="en-US" sz="1800" dirty="0">
                <a:effectLst/>
                <a:latin typeface="Times New Roman" panose="02020603050405020304" pitchFamily="18" charset="0"/>
                <a:ea typeface="Times New Roman" panose="02020603050405020304" pitchFamily="18" charset="0"/>
              </a:rPr>
              <a:t>reflects how much individuals adjust their behavior to suit others. High scorers are typically polite and like people. Low scorers tend to tell it like it is.</a:t>
            </a:r>
          </a:p>
          <a:p>
            <a:r>
              <a:rPr lang="en-US" dirty="0">
                <a:latin typeface="Times New Roman" panose="02020603050405020304" pitchFamily="18" charset="0"/>
              </a:rPr>
              <a:t>Openness to Experience</a:t>
            </a:r>
          </a:p>
          <a:p>
            <a:pPr lvl="1"/>
            <a:r>
              <a:rPr lang="en-US" sz="1800" dirty="0">
                <a:effectLst/>
                <a:latin typeface="Times New Roman" panose="02020603050405020304" pitchFamily="18" charset="0"/>
                <a:ea typeface="Times New Roman" panose="02020603050405020304" pitchFamily="18" charset="0"/>
              </a:rPr>
              <a:t>the personality trait of seeking new experience and intellectual pursuits. High scores may daydream a lot. Low scorers may be very down to earth.</a:t>
            </a:r>
            <a:endParaRPr lang="en-US" dirty="0"/>
          </a:p>
        </p:txBody>
      </p:sp>
    </p:spTree>
    <p:extLst>
      <p:ext uri="{BB962C8B-B14F-4D97-AF65-F5344CB8AC3E}">
        <p14:creationId xmlns:p14="http://schemas.microsoft.com/office/powerpoint/2010/main" val="1814402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3F51-C1EB-4B33-B90C-E1696266149E}"/>
              </a:ext>
            </a:extLst>
          </p:cNvPr>
          <p:cNvSpPr>
            <a:spLocks noGrp="1"/>
          </p:cNvSpPr>
          <p:nvPr>
            <p:ph type="title"/>
          </p:nvPr>
        </p:nvSpPr>
        <p:spPr/>
        <p:txBody>
          <a:bodyPr>
            <a:normAutofit/>
          </a:bodyPr>
          <a:lstStyle/>
          <a:p>
            <a:pPr algn="ctr"/>
            <a:r>
              <a:rPr lang="en-US" sz="7200" dirty="0"/>
              <a:t>Dataset info</a:t>
            </a:r>
          </a:p>
        </p:txBody>
      </p:sp>
      <p:sp>
        <p:nvSpPr>
          <p:cNvPr id="3" name="Content Placeholder 2">
            <a:extLst>
              <a:ext uri="{FF2B5EF4-FFF2-40B4-BE49-F238E27FC236}">
                <a16:creationId xmlns:a16="http://schemas.microsoft.com/office/drawing/2014/main" id="{C7EF7BFD-7ACB-4C20-BD63-62BA630BBED7}"/>
              </a:ext>
            </a:extLst>
          </p:cNvPr>
          <p:cNvSpPr>
            <a:spLocks noGrp="1"/>
          </p:cNvSpPr>
          <p:nvPr>
            <p:ph idx="1"/>
          </p:nvPr>
        </p:nvSpPr>
        <p:spPr>
          <a:xfrm>
            <a:off x="1454678" y="2697768"/>
            <a:ext cx="9905999" cy="3541714"/>
          </a:xfrm>
        </p:spPr>
        <p:txBody>
          <a:bodyPr/>
          <a:lstStyle/>
          <a:p>
            <a:r>
              <a:rPr lang="en-US" dirty="0"/>
              <a:t>Kaggle data set</a:t>
            </a:r>
          </a:p>
          <a:p>
            <a:r>
              <a:rPr lang="en-US" dirty="0"/>
              <a:t>Personality questionnaire</a:t>
            </a:r>
          </a:p>
          <a:p>
            <a:r>
              <a:rPr lang="en-US" dirty="0"/>
              <a:t>Using the big 5 personality markers</a:t>
            </a:r>
          </a:p>
          <a:p>
            <a:r>
              <a:rPr lang="en-US" dirty="0"/>
              <a:t>Over 1 million records before data cleaning</a:t>
            </a:r>
          </a:p>
          <a:p>
            <a:r>
              <a:rPr lang="en-US" dirty="0"/>
              <a:t>Other unnecessary info that would be removed</a:t>
            </a:r>
          </a:p>
          <a:p>
            <a:pPr marL="0" indent="0">
              <a:buNone/>
            </a:pPr>
            <a:endParaRPr lang="en-US" dirty="0"/>
          </a:p>
        </p:txBody>
      </p:sp>
    </p:spTree>
    <p:extLst>
      <p:ext uri="{BB962C8B-B14F-4D97-AF65-F5344CB8AC3E}">
        <p14:creationId xmlns:p14="http://schemas.microsoft.com/office/powerpoint/2010/main" val="297484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9742971D-3D10-4E7E-96F4-8F9AB3770884}"/>
              </a:ext>
            </a:extLst>
          </p:cNvPr>
          <p:cNvPicPr>
            <a:picLocks noGrp="1" noChangeAspect="1"/>
          </p:cNvPicPr>
          <p:nvPr>
            <p:ph idx="1"/>
          </p:nvPr>
        </p:nvPicPr>
        <p:blipFill>
          <a:blip r:embed="rId2"/>
          <a:stretch>
            <a:fillRect/>
          </a:stretch>
        </p:blipFill>
        <p:spPr>
          <a:xfrm>
            <a:off x="1354559" y="115879"/>
            <a:ext cx="9482881" cy="6626241"/>
          </a:xfrm>
        </p:spPr>
      </p:pic>
    </p:spTree>
    <p:extLst>
      <p:ext uri="{BB962C8B-B14F-4D97-AF65-F5344CB8AC3E}">
        <p14:creationId xmlns:p14="http://schemas.microsoft.com/office/powerpoint/2010/main" val="3332809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EFDC-A419-474A-82A8-F6D368516D30}"/>
              </a:ext>
            </a:extLst>
          </p:cNvPr>
          <p:cNvSpPr>
            <a:spLocks noGrp="1"/>
          </p:cNvSpPr>
          <p:nvPr>
            <p:ph type="title"/>
          </p:nvPr>
        </p:nvSpPr>
        <p:spPr/>
        <p:txBody>
          <a:bodyPr>
            <a:normAutofit/>
          </a:bodyPr>
          <a:lstStyle/>
          <a:p>
            <a:pPr algn="ctr"/>
            <a:r>
              <a:rPr lang="en-US" sz="5400" dirty="0"/>
              <a:t>Data continued</a:t>
            </a:r>
          </a:p>
        </p:txBody>
      </p:sp>
      <p:sp>
        <p:nvSpPr>
          <p:cNvPr id="3" name="Content Placeholder 2">
            <a:extLst>
              <a:ext uri="{FF2B5EF4-FFF2-40B4-BE49-F238E27FC236}">
                <a16:creationId xmlns:a16="http://schemas.microsoft.com/office/drawing/2014/main" id="{65B2C161-7D65-49A5-9E1B-6A57702F3788}"/>
              </a:ext>
            </a:extLst>
          </p:cNvPr>
          <p:cNvSpPr>
            <a:spLocks noGrp="1"/>
          </p:cNvSpPr>
          <p:nvPr>
            <p:ph idx="1"/>
          </p:nvPr>
        </p:nvSpPr>
        <p:spPr>
          <a:xfrm>
            <a:off x="1446212" y="2554287"/>
            <a:ext cx="9905999" cy="3541714"/>
          </a:xfrm>
        </p:spPr>
        <p:txBody>
          <a:bodyPr/>
          <a:lstStyle/>
          <a:p>
            <a:r>
              <a:rPr lang="en-US" dirty="0"/>
              <a:t>Responses to the questions</a:t>
            </a:r>
          </a:p>
          <a:p>
            <a:pPr lvl="1"/>
            <a:r>
              <a:rPr lang="en-US" dirty="0"/>
              <a:t>1 = disagree</a:t>
            </a:r>
          </a:p>
          <a:p>
            <a:pPr lvl="1"/>
            <a:r>
              <a:rPr lang="en-US" dirty="0"/>
              <a:t>2 = slightly disagree</a:t>
            </a:r>
          </a:p>
          <a:p>
            <a:pPr lvl="1"/>
            <a:r>
              <a:rPr lang="en-US" dirty="0"/>
              <a:t>3 = neutral</a:t>
            </a:r>
          </a:p>
          <a:p>
            <a:pPr lvl="1"/>
            <a:r>
              <a:rPr lang="en-US" dirty="0"/>
              <a:t>4 = slightly agree</a:t>
            </a:r>
          </a:p>
          <a:p>
            <a:pPr lvl="1"/>
            <a:r>
              <a:rPr lang="en-US" dirty="0"/>
              <a:t>5 = agree</a:t>
            </a:r>
          </a:p>
          <a:p>
            <a:pPr marL="0" indent="0">
              <a:buNone/>
            </a:pPr>
            <a:endParaRPr lang="en-US" dirty="0"/>
          </a:p>
        </p:txBody>
      </p:sp>
    </p:spTree>
    <p:extLst>
      <p:ext uri="{BB962C8B-B14F-4D97-AF65-F5344CB8AC3E}">
        <p14:creationId xmlns:p14="http://schemas.microsoft.com/office/powerpoint/2010/main" val="2511878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827A-E269-407F-9C8E-9303E42F4212}"/>
              </a:ext>
            </a:extLst>
          </p:cNvPr>
          <p:cNvSpPr>
            <a:spLocks noGrp="1"/>
          </p:cNvSpPr>
          <p:nvPr>
            <p:ph type="title"/>
          </p:nvPr>
        </p:nvSpPr>
        <p:spPr/>
        <p:txBody>
          <a:bodyPr>
            <a:normAutofit/>
          </a:bodyPr>
          <a:lstStyle/>
          <a:p>
            <a:pPr algn="ctr"/>
            <a:r>
              <a:rPr lang="en-US" sz="6600" dirty="0"/>
              <a:t>Data cleaning</a:t>
            </a:r>
          </a:p>
        </p:txBody>
      </p:sp>
      <p:sp>
        <p:nvSpPr>
          <p:cNvPr id="3" name="Content Placeholder 2">
            <a:extLst>
              <a:ext uri="{FF2B5EF4-FFF2-40B4-BE49-F238E27FC236}">
                <a16:creationId xmlns:a16="http://schemas.microsoft.com/office/drawing/2014/main" id="{80A8A781-B608-48E6-8826-67A979E09119}"/>
              </a:ext>
            </a:extLst>
          </p:cNvPr>
          <p:cNvSpPr>
            <a:spLocks noGrp="1"/>
          </p:cNvSpPr>
          <p:nvPr>
            <p:ph idx="1"/>
          </p:nvPr>
        </p:nvSpPr>
        <p:spPr/>
        <p:txBody>
          <a:bodyPr/>
          <a:lstStyle/>
          <a:p>
            <a:r>
              <a:rPr lang="en-US" dirty="0"/>
              <a:t>Removed all invalid responses:</a:t>
            </a:r>
          </a:p>
          <a:p>
            <a:pPr lvl="1"/>
            <a:r>
              <a:rPr lang="en-US" dirty="0"/>
              <a:t>Zeroes </a:t>
            </a:r>
          </a:p>
          <a:p>
            <a:pPr lvl="1"/>
            <a:r>
              <a:rPr lang="en-US" dirty="0"/>
              <a:t>Anything greater than 5</a:t>
            </a:r>
          </a:p>
          <a:p>
            <a:pPr lvl="1"/>
            <a:r>
              <a:rPr lang="en-US" dirty="0"/>
              <a:t>Left blank</a:t>
            </a:r>
          </a:p>
          <a:p>
            <a:r>
              <a:rPr lang="en-US" dirty="0"/>
              <a:t>Total records after cleaning: ~ 700k</a:t>
            </a:r>
          </a:p>
          <a:p>
            <a:r>
              <a:rPr lang="en-US" dirty="0"/>
              <a:t>Removed unnecessary info:</a:t>
            </a:r>
          </a:p>
          <a:p>
            <a:pPr lvl="1"/>
            <a:r>
              <a:rPr lang="en-US" dirty="0"/>
              <a:t>Country, date taken, etc.</a:t>
            </a:r>
          </a:p>
        </p:txBody>
      </p:sp>
    </p:spTree>
    <p:extLst>
      <p:ext uri="{BB962C8B-B14F-4D97-AF65-F5344CB8AC3E}">
        <p14:creationId xmlns:p14="http://schemas.microsoft.com/office/powerpoint/2010/main" val="406446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CFC9-6DF5-4AA1-A0CE-8917C847DE74}"/>
              </a:ext>
            </a:extLst>
          </p:cNvPr>
          <p:cNvSpPr>
            <a:spLocks noGrp="1"/>
          </p:cNvSpPr>
          <p:nvPr>
            <p:ph type="title"/>
          </p:nvPr>
        </p:nvSpPr>
        <p:spPr/>
        <p:txBody>
          <a:bodyPr>
            <a:normAutofit/>
          </a:bodyPr>
          <a:lstStyle/>
          <a:p>
            <a:pPr algn="ctr"/>
            <a:r>
              <a:rPr lang="en-US" sz="5400" dirty="0"/>
              <a:t>Data</a:t>
            </a:r>
            <a:r>
              <a:rPr lang="en-US" sz="3200" dirty="0"/>
              <a:t> </a:t>
            </a:r>
            <a:r>
              <a:rPr lang="en-US" sz="5400" dirty="0"/>
              <a:t>exploration</a:t>
            </a:r>
            <a:endParaRPr lang="en-US" sz="3200" dirty="0"/>
          </a:p>
        </p:txBody>
      </p:sp>
      <p:sp>
        <p:nvSpPr>
          <p:cNvPr id="3" name="Content Placeholder 2">
            <a:extLst>
              <a:ext uri="{FF2B5EF4-FFF2-40B4-BE49-F238E27FC236}">
                <a16:creationId xmlns:a16="http://schemas.microsoft.com/office/drawing/2014/main" id="{455BEDDD-D372-469A-BE4B-DE65CBEF7DB2}"/>
              </a:ext>
            </a:extLst>
          </p:cNvPr>
          <p:cNvSpPr>
            <a:spLocks noGrp="1"/>
          </p:cNvSpPr>
          <p:nvPr>
            <p:ph idx="1"/>
          </p:nvPr>
        </p:nvSpPr>
        <p:spPr>
          <a:xfrm>
            <a:off x="1505479" y="3130020"/>
            <a:ext cx="9905999" cy="3541714"/>
          </a:xfrm>
        </p:spPr>
        <p:txBody>
          <a:bodyPr/>
          <a:lstStyle/>
          <a:p>
            <a:r>
              <a:rPr lang="en-US" dirty="0"/>
              <a:t>Graphs total results to look for any trends before clustering techniques</a:t>
            </a:r>
          </a:p>
          <a:p>
            <a:pPr marL="0" indent="0">
              <a:buNone/>
            </a:pPr>
            <a:endParaRPr lang="en-US" dirty="0"/>
          </a:p>
        </p:txBody>
      </p:sp>
    </p:spTree>
    <p:extLst>
      <p:ext uri="{BB962C8B-B14F-4D97-AF65-F5344CB8AC3E}">
        <p14:creationId xmlns:p14="http://schemas.microsoft.com/office/powerpoint/2010/main" val="411104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104</TotalTime>
  <Words>730</Words>
  <Application>Microsoft Office PowerPoint</Application>
  <PresentationFormat>Widescreen</PresentationFormat>
  <Paragraphs>83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Tw Cen MT</vt:lpstr>
      <vt:lpstr>Circuit</vt:lpstr>
      <vt:lpstr>Finding personality groups using the big five personality traits and clustering</vt:lpstr>
      <vt:lpstr>Big five personality traits: Brief history</vt:lpstr>
      <vt:lpstr>Big five personality traits:  What are they?</vt:lpstr>
      <vt:lpstr>Big 5: what are they?...Continued</vt:lpstr>
      <vt:lpstr>Dataset info</vt:lpstr>
      <vt:lpstr>PowerPoint Presentation</vt:lpstr>
      <vt:lpstr>Data continued</vt:lpstr>
      <vt:lpstr>Data cleaning</vt:lpstr>
      <vt:lpstr>Data exploration</vt:lpstr>
      <vt:lpstr>extraversion</vt:lpstr>
      <vt:lpstr>Neuroticism</vt:lpstr>
      <vt:lpstr>Agreeableness</vt:lpstr>
      <vt:lpstr>Conscientiousness</vt:lpstr>
      <vt:lpstr>Openness to experience</vt:lpstr>
      <vt:lpstr>Methodology: Clustering</vt:lpstr>
      <vt:lpstr>Clustering Continued</vt:lpstr>
      <vt:lpstr>Principal component analysis (PCA)</vt:lpstr>
      <vt:lpstr>PowerPoint Presentation</vt:lpstr>
      <vt:lpstr>results</vt:lpstr>
      <vt:lpstr>How did I do it?</vt:lpstr>
      <vt:lpstr>Potential further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personality groups using the big five personality traits and clustering</dc:title>
  <dc:creator>Wyld Derek</dc:creator>
  <cp:lastModifiedBy>Wyld Derek</cp:lastModifiedBy>
  <cp:revision>28</cp:revision>
  <dcterms:created xsi:type="dcterms:W3CDTF">2021-12-13T19:48:14Z</dcterms:created>
  <dcterms:modified xsi:type="dcterms:W3CDTF">2021-12-13T21:32:15Z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